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embeddedFontLst>
    <p:embeddedFont>
      <p:font typeface="Microsoft GothicNeo" panose="020B0500000101010101" pitchFamily="50" charset="-127"/>
      <p:regular r:id="rId7"/>
      <p:bold r:id="rId8"/>
    </p:embeddedFont>
    <p:embeddedFont>
      <p:font typeface="맑은 고딕" panose="020B0503020000020004" pitchFamily="50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24A9A4-3267-B76B-4C75-7BE37AE1AA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8BA15A-6801-B02E-6E95-E6195DA975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07F56A-5A71-50BC-6250-D645AD8AA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B69723-84BC-0389-1D8F-39C95E48B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3A52B7-E6F2-A307-3B84-2EEA66BFE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813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20BBC0-84C8-1E88-F55D-6DFA0373F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2F03376-92A5-F69C-2C64-7A28D29573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A2F695-B9B1-CCA2-50C1-1F25611EE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627C9C-DB3D-0C3A-127B-07427CD83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C47ABB-017F-F422-8B8D-C8F94851B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2255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5C6A08-D9BB-DC93-122E-416D4E02E7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515C8BC-7375-CE55-7800-ECAE71289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F563C4-71F8-CA77-7FD4-6EE061D63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33418F-B880-006D-41E9-9130611FD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069EFA-638E-8A93-57B3-D94B0CB7F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012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4C6851-6A80-EE1D-3148-B51D34DC7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6E5E20-A911-10CF-2676-53B34EC9E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263252-7820-5F5D-C4F7-1AB0EC3D2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8FDEED-79A2-1379-2FC9-4841296BF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512170-75EC-E337-6D51-6B28E683C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648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DB780C-CD09-6F91-EAAF-A362E5BFE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8F242D-F7ED-7C78-F649-4204D0EF1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A44495-6E5A-FC91-AB71-8E9AC8905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F2E71-3A9B-87B6-BECB-F8E87BB04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85AA21-0FC1-C8DA-AE53-4B4824ACE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516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45408-3433-2378-9E53-1C7531D14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73F254-8257-9E48-5E76-DF3A9245F6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A592EB-66DA-81AB-F94C-8223109492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E8A4A8-1EA4-1EB7-1835-E332F8CE6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C7A937-4A45-5FF4-F89C-E0E2786FF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0B0A1F-E997-B384-F836-87236E14D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269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9CB8A1-A16E-179C-9F56-CC21FB66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B95571-9C20-245B-B7BD-2CAC5B7D6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023D13-A73C-4089-06E0-8EE9FF9F92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BF49009-3A58-8B3A-5E65-D6EA1ECB30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5784B74-4385-2023-DF5D-65EC3D201E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155E5B5-4DB3-D0BA-96F8-F5049D316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BDB60FA-239A-59BC-6472-1966C3D9D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FC8F5A1-A505-DA17-33C8-EE04F69A0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9779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070A28-719B-17FB-7786-3A8CD8EAE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2239341-EA99-3BCB-B3BD-5208EC05C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695B542-9855-0556-4DD8-F96885A73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B1AEC7-382F-6D80-9C0F-3C37D54DD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331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4E39A8B-5DEC-78F3-5D48-00055AD03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6A279D-A670-F39B-1BFB-B8BAD3F2B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C5F3AD-AFAC-E81C-FA83-DFD8A14C6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929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77EFD-DBFB-D474-222C-4FD2EBD0C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164ACE-3E15-3D49-A9F2-1768B546B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3ABBA5F-E8A2-CA47-B912-9217254ED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7A9876-2E94-FDD1-059E-72781913E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D0E4A-EC15-EAF3-784F-DCE18948B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C6E3A4-4FBA-A53B-559D-7A3B8CD6A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43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74189-A25E-72E7-A4FC-4462FB1A7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648256-90F2-60EC-84FC-7B00B58794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2D2FEB-02C9-21CA-3EF6-C30ACAF72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631784-9D6C-1F7C-E2AB-32AC24BC8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84F7BD-1492-5BE2-12EB-654A65896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F62F24-FA8C-6B98-E577-821B05876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997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5E0615-240F-51A7-25EB-28AC95C59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F70BD1-5362-FBAE-936F-5323B0E8F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8365BD-A83E-3D74-5F66-6C3BA50947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878560-8A8D-4734-8FCA-462B62E181AA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A16846-C62C-2CC2-63B9-B081971EEA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E57D4B-CE5C-F7E8-5857-D96131581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569DF0-7309-4025-9F93-14FE1B2795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93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3.sv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jpe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8765263-3B34-A936-942C-5BC6AA76F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64" y="963729"/>
            <a:ext cx="11056671" cy="56999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D1861F-FA58-35C4-F8D9-1701E08CC2E8}"/>
              </a:ext>
            </a:extLst>
          </p:cNvPr>
          <p:cNvSpPr txBox="1"/>
          <p:nvPr/>
        </p:nvSpPr>
        <p:spPr>
          <a:xfrm>
            <a:off x="386625" y="355941"/>
            <a:ext cx="70791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지윤정현</a:t>
            </a:r>
            <a:r>
              <a:rPr lang="en-US" altLang="ko-KR" sz="36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_</a:t>
            </a:r>
            <a:r>
              <a:rPr lang="en-US" altLang="ko-KR" sz="3600" b="1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LÖÖkAtMe.notion.site</a:t>
            </a:r>
            <a:endParaRPr lang="ko-KR" altLang="en-US" sz="36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0007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FE6DD3-1414-5381-148E-4DB5E52F3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7C8F8D-DD79-1114-A2A9-7714E916AC1A}"/>
              </a:ext>
            </a:extLst>
          </p:cNvPr>
          <p:cNvSpPr txBox="1"/>
          <p:nvPr/>
        </p:nvSpPr>
        <p:spPr>
          <a:xfrm>
            <a:off x="386625" y="355941"/>
            <a:ext cx="40943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Hand_Motion.npy</a:t>
            </a:r>
            <a:endParaRPr lang="ko-KR" altLang="en-US" sz="36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3397BAB-4F8D-FD91-D61C-4783A9E936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83875"/>
              </p:ext>
            </p:extLst>
          </p:nvPr>
        </p:nvGraphicFramePr>
        <p:xfrm>
          <a:off x="626644" y="2065443"/>
          <a:ext cx="10726644" cy="3435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7774">
                  <a:extLst>
                    <a:ext uri="{9D8B030D-6E8A-4147-A177-3AD203B41FA5}">
                      <a16:colId xmlns:a16="http://schemas.microsoft.com/office/drawing/2014/main" val="3898409341"/>
                    </a:ext>
                  </a:extLst>
                </a:gridCol>
                <a:gridCol w="1787774">
                  <a:extLst>
                    <a:ext uri="{9D8B030D-6E8A-4147-A177-3AD203B41FA5}">
                      <a16:colId xmlns:a16="http://schemas.microsoft.com/office/drawing/2014/main" val="1310945943"/>
                    </a:ext>
                  </a:extLst>
                </a:gridCol>
                <a:gridCol w="1787774">
                  <a:extLst>
                    <a:ext uri="{9D8B030D-6E8A-4147-A177-3AD203B41FA5}">
                      <a16:colId xmlns:a16="http://schemas.microsoft.com/office/drawing/2014/main" val="4156901542"/>
                    </a:ext>
                  </a:extLst>
                </a:gridCol>
                <a:gridCol w="1787774">
                  <a:extLst>
                    <a:ext uri="{9D8B030D-6E8A-4147-A177-3AD203B41FA5}">
                      <a16:colId xmlns:a16="http://schemas.microsoft.com/office/drawing/2014/main" val="4233073693"/>
                    </a:ext>
                  </a:extLst>
                </a:gridCol>
                <a:gridCol w="1787774">
                  <a:extLst>
                    <a:ext uri="{9D8B030D-6E8A-4147-A177-3AD203B41FA5}">
                      <a16:colId xmlns:a16="http://schemas.microsoft.com/office/drawing/2014/main" val="1879779501"/>
                    </a:ext>
                  </a:extLst>
                </a:gridCol>
                <a:gridCol w="1787774">
                  <a:extLst>
                    <a:ext uri="{9D8B030D-6E8A-4147-A177-3AD203B41FA5}">
                      <a16:colId xmlns:a16="http://schemas.microsoft.com/office/drawing/2014/main" val="1917269638"/>
                    </a:ext>
                  </a:extLst>
                </a:gridCol>
              </a:tblGrid>
              <a:tr h="4970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UJOOJJOO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DORA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RH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LH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solidFill>
                            <a:sysClr val="windowText" lastClr="000000"/>
                          </a:solidFill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YareYare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solidFill>
                            <a:sysClr val="windowText" lastClr="000000"/>
                          </a:solidFill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Na_ANA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7267161"/>
                  </a:ext>
                </a:extLst>
              </a:tr>
              <a:tr h="14693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3868092"/>
                  </a:ext>
                </a:extLst>
              </a:tr>
              <a:tr h="7346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손 까딱까딱</a:t>
                      </a:r>
                      <a:endParaRPr lang="en-US" altLang="ko-KR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엄지 흔들기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오른손 흔들기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왼손 흔들기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네 손가락 </a:t>
                      </a:r>
                      <a:br>
                        <a:rPr lang="en-US" altLang="ko-KR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</a:br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까딱까딱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손하트</a:t>
                      </a:r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 흔들기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1073708"/>
                  </a:ext>
                </a:extLst>
              </a:tr>
              <a:tr h="7346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직진</a:t>
                      </a:r>
                      <a:endParaRPr lang="en-US" altLang="ko-KR" dirty="0">
                        <a:latin typeface="Microsoft GothicNeo" panose="020B0500000101010101" pitchFamily="50" charset="-127"/>
                        <a:ea typeface="Microsoft GothicNeo" panose="020B0500000101010101" pitchFamily="50" charset="-127"/>
                        <a:cs typeface="Microsoft GothicNeo" panose="020B05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제자리 회전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왼손 들기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오른손 들기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정지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고개</a:t>
                      </a:r>
                      <a:r>
                        <a:rPr lang="en-US" altLang="ko-KR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팔 </a:t>
                      </a:r>
                      <a:br>
                        <a:rPr lang="en-US" altLang="ko-KR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</a:br>
                      <a:r>
                        <a:rPr lang="en-US" altLang="ko-KR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45</a:t>
                      </a:r>
                      <a:r>
                        <a:rPr lang="ko-KR" altLang="en-US" dirty="0">
                          <a:latin typeface="Microsoft GothicNeo" panose="020B0500000101010101" pitchFamily="50" charset="-127"/>
                          <a:ea typeface="Microsoft GothicNeo" panose="020B0500000101010101" pitchFamily="50" charset="-127"/>
                          <a:cs typeface="Microsoft GothicNeo" panose="020B0500000101010101" pitchFamily="50" charset="-127"/>
                        </a:rPr>
                        <a:t>도로 들기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9905022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7B66704E-F14D-9A7E-C29F-6AA1C0CC9B71}"/>
              </a:ext>
            </a:extLst>
          </p:cNvPr>
          <p:cNvGrpSpPr/>
          <p:nvPr/>
        </p:nvGrpSpPr>
        <p:grpSpPr>
          <a:xfrm>
            <a:off x="645055" y="2269469"/>
            <a:ext cx="10481170" cy="1928928"/>
            <a:chOff x="645055" y="2269469"/>
            <a:chExt cx="10481170" cy="1928928"/>
          </a:xfrm>
        </p:grpSpPr>
        <p:pic>
          <p:nvPicPr>
            <p:cNvPr id="1026" name="Picture 2" descr="손가락만 까딱까딱? – Spicy Steak">
              <a:extLst>
                <a:ext uri="{FF2B5EF4-FFF2-40B4-BE49-F238E27FC236}">
                  <a16:creationId xmlns:a16="http://schemas.microsoft.com/office/drawing/2014/main" id="{309ABF56-A879-A68D-203A-15DA05EFA0A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srgbClr val="0F9ED5">
                  <a:shade val="45000"/>
                  <a:satMod val="135000"/>
                </a:srgb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6723" b="67922" l="8140" r="7326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323" r="18596" b="25678"/>
            <a:stretch/>
          </p:blipFill>
          <p:spPr bwMode="auto">
            <a:xfrm>
              <a:off x="645055" y="2369597"/>
              <a:ext cx="1744577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인사 안녕하세요 PNG 이미지 | PNGWing">
              <a:extLst>
                <a:ext uri="{FF2B5EF4-FFF2-40B4-BE49-F238E27FC236}">
                  <a16:creationId xmlns:a16="http://schemas.microsoft.com/office/drawing/2014/main" id="{AD451BB4-F761-D865-5D8E-E2370425F6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  <a14:imgEffect>
                        <a14:sharpenSoften amoun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3946" y="2295205"/>
              <a:ext cx="2854788" cy="19031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8" descr="인사 안녕하세요 PNG 이미지 | PNGWing">
              <a:extLst>
                <a:ext uri="{FF2B5EF4-FFF2-40B4-BE49-F238E27FC236}">
                  <a16:creationId xmlns:a16="http://schemas.microsoft.com/office/drawing/2014/main" id="{45BDCE6C-B46E-5348-6291-8A90EFF70A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  <a14:imgEffect>
                        <a14:sharpenSoften amoun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368521" y="2293671"/>
              <a:ext cx="2854788" cy="19031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Hand Gesture Come Photos and Images | Shutterstock">
              <a:extLst>
                <a:ext uri="{FF2B5EF4-FFF2-40B4-BE49-F238E27FC236}">
                  <a16:creationId xmlns:a16="http://schemas.microsoft.com/office/drawing/2014/main" id="{82ADB2A4-06FD-2286-8C14-A6F234E01A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8929" b="82857" l="41282" r="99487">
                          <a14:foregroundMark x1="78718" y1="53214" x2="94103" y2="44643"/>
                          <a14:foregroundMark x1="94103" y1="44643" x2="99487" y2="364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950" b="7833"/>
            <a:stretch/>
          </p:blipFill>
          <p:spPr bwMode="auto">
            <a:xfrm>
              <a:off x="7566814" y="2269469"/>
              <a:ext cx="1894738" cy="1927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Index finger pose Photos, Images for Download Free - photoAC">
              <a:extLst>
                <a:ext uri="{FF2B5EF4-FFF2-40B4-BE49-F238E27FC236}">
                  <a16:creationId xmlns:a16="http://schemas.microsoft.com/office/drawing/2014/main" id="{4A13AC26-10AE-6AEC-B336-BB89EE5F3B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5749" b="78576" l="10000" r="90000">
                          <a14:foregroundMark x1="54941" y1="23235" x2="59684" y2="2205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895" b="13570"/>
            <a:stretch/>
          </p:blipFill>
          <p:spPr bwMode="auto">
            <a:xfrm>
              <a:off x="9749596" y="2670297"/>
              <a:ext cx="1376629" cy="14529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91A33B6-4B3E-51CA-CF42-21D49B916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44259" b="76852" l="28889" r="61204">
                          <a14:foregroundMark x1="47130" y1="54907" x2="55185" y2="55370"/>
                          <a14:foregroundMark x1="55185" y1="55370" x2="56944" y2="56019"/>
                          <a14:foregroundMark x1="43148" y1="56019" x2="44952" y2="48802"/>
                          <a14:foregroundMark x1="57117" y1="46725" x2="60741" y2="50556"/>
                          <a14:foregroundMark x1="60741" y1="50556" x2="59722" y2="60648"/>
                          <a14:foregroundMark x1="59722" y1="60648" x2="61204" y2="52222"/>
                          <a14:foregroundMark x1="61204" y1="52222" x2="52315" y2="49444"/>
                          <a14:foregroundMark x1="52315" y1="49444" x2="45926" y2="54444"/>
                          <a14:foregroundMark x1="45926" y1="54444" x2="42685" y2="53889"/>
                          <a14:foregroundMark x1="46574" y1="48056" x2="53519" y2="46759"/>
                          <a14:foregroundMark x1="53519" y1="46759" x2="46481" y2="48056"/>
                          <a14:backgroundMark x1="31852" y1="64630" x2="31204" y2="64537"/>
                          <a14:backgroundMark x1="32500" y1="60833" x2="35185" y2="63148"/>
                          <a14:backgroundMark x1="42685" y1="49259" x2="41944" y2="48981"/>
                          <a14:backgroundMark x1="47159" y1="45760" x2="48333" y2="44907"/>
                          <a14:backgroundMark x1="41574" y1="49815" x2="45628" y2="46871"/>
                          <a14:backgroundMark x1="48333" y1="44907" x2="56019" y2="43796"/>
                          <a14:backgroundMark x1="56019" y1="43796" x2="61389" y2="46111"/>
                          <a14:backgroundMark x1="40926" y1="51296" x2="40648" y2="50833"/>
                        </a14:backgroundRemoval>
                      </a14:imgEffect>
                    </a14:imgLayer>
                  </a14:imgProps>
                </a:ext>
              </a:extLst>
            </a:blip>
            <a:srcRect l="25362" t="43671" r="38032" b="19430"/>
            <a:stretch/>
          </p:blipFill>
          <p:spPr>
            <a:xfrm>
              <a:off x="2433820" y="2657404"/>
              <a:ext cx="1449977" cy="14616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7079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2C833B-4B10-9540-3F43-A10C5A072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52BF8-2C2D-F80D-3DB3-2189497AEC05}"/>
              </a:ext>
            </a:extLst>
          </p:cNvPr>
          <p:cNvSpPr txBox="1"/>
          <p:nvPr/>
        </p:nvSpPr>
        <p:spPr>
          <a:xfrm>
            <a:off x="386625" y="355941"/>
            <a:ext cx="3478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Data_collect.py</a:t>
            </a:r>
            <a:endParaRPr lang="ko-KR" altLang="en-US" sz="36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C467D0-CBBA-71E2-884A-8D251C0ADB6E}"/>
              </a:ext>
            </a:extLst>
          </p:cNvPr>
          <p:cNvSpPr txBox="1"/>
          <p:nvPr/>
        </p:nvSpPr>
        <p:spPr>
          <a:xfrm>
            <a:off x="7137230" y="5498674"/>
            <a:ext cx="3653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“UJJOOJJOO”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시퀀스 데이터 시각화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BF74C2E-5D4A-6DE9-5222-F8D799A6D4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048"/>
          <a:stretch/>
        </p:blipFill>
        <p:spPr>
          <a:xfrm>
            <a:off x="746659" y="2180665"/>
            <a:ext cx="5262909" cy="3429479"/>
          </a:xfrm>
          <a:prstGeom prst="rect">
            <a:avLst/>
          </a:prstGeom>
        </p:spPr>
      </p:pic>
      <p:pic>
        <p:nvPicPr>
          <p:cNvPr id="1028" name="Picture 4" descr="ระบบโต้ตอบและสั่งการคอมพิวเตอด้วยการประเมินผลภาพ – DP (Digital Profile)">
            <a:extLst>
              <a:ext uri="{FF2B5EF4-FFF2-40B4-BE49-F238E27FC236}">
                <a16:creationId xmlns:a16="http://schemas.microsoft.com/office/drawing/2014/main" id="{458DC7C6-00F7-34BE-B6DB-576FB2495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59" y="1413137"/>
            <a:ext cx="2246111" cy="609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 descr="텍스트, 도표이(가) 표시된 사진&#10;&#10;자동 생성된 설명">
            <a:extLst>
              <a:ext uri="{FF2B5EF4-FFF2-40B4-BE49-F238E27FC236}">
                <a16:creationId xmlns:a16="http://schemas.microsoft.com/office/drawing/2014/main" id="{7580DE99-36B0-A7C8-CB7D-EED27EABE7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9" r="16291"/>
          <a:stretch/>
        </p:blipFill>
        <p:spPr>
          <a:xfrm>
            <a:off x="6138959" y="1014542"/>
            <a:ext cx="5262910" cy="438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983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56471E-C426-7790-D350-BA1660577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02DFC5-735D-6D87-EEEB-6AD225C956A3}"/>
              </a:ext>
            </a:extLst>
          </p:cNvPr>
          <p:cNvSpPr txBox="1"/>
          <p:nvPr/>
        </p:nvSpPr>
        <p:spPr>
          <a:xfrm>
            <a:off x="386625" y="355941"/>
            <a:ext cx="4314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Muscle_so_tired.h5</a:t>
            </a:r>
            <a:endParaRPr lang="ko-KR" altLang="en-US" sz="3600" b="1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8412EAF-6AE5-99DE-7C13-5A0B9B7D4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4932" y="1890410"/>
            <a:ext cx="4682631" cy="27705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42BF6B-A94F-B907-3688-B946543412E8}"/>
              </a:ext>
            </a:extLst>
          </p:cNvPr>
          <p:cNvSpPr txBox="1"/>
          <p:nvPr/>
        </p:nvSpPr>
        <p:spPr>
          <a:xfrm>
            <a:off x="8020946" y="4792929"/>
            <a:ext cx="230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“RH”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동작 인식 테스트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7C2136C-2A1D-515A-3DA3-5388A0067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049" y="1890410"/>
            <a:ext cx="5693655" cy="27705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900F616-79E7-D223-7423-686D9F50C4F2}"/>
              </a:ext>
            </a:extLst>
          </p:cNvPr>
          <p:cNvSpPr txBox="1"/>
          <p:nvPr/>
        </p:nvSpPr>
        <p:spPr>
          <a:xfrm>
            <a:off x="2134989" y="4792929"/>
            <a:ext cx="2566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LSTM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모델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Tensorflow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  <a:endParaRPr lang="ko-KR" altLang="en-US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406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ACB53-4A5C-D4E0-25C4-FA42EC4CB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06B9EDE7-2797-0A9C-2515-9D8859D969FD}"/>
              </a:ext>
            </a:extLst>
          </p:cNvPr>
          <p:cNvGrpSpPr/>
          <p:nvPr/>
        </p:nvGrpSpPr>
        <p:grpSpPr>
          <a:xfrm>
            <a:off x="1264492" y="259177"/>
            <a:ext cx="9415598" cy="6330801"/>
            <a:chOff x="1264492" y="259177"/>
            <a:chExt cx="9415598" cy="6330801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A1D14799-F407-B572-E590-42BC40DC198D}"/>
                </a:ext>
              </a:extLst>
            </p:cNvPr>
            <p:cNvSpPr/>
            <p:nvPr/>
          </p:nvSpPr>
          <p:spPr>
            <a:xfrm>
              <a:off x="3464789" y="464555"/>
              <a:ext cx="7215301" cy="290958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" name="그래픽 6" descr="올린 손 윤곽선">
              <a:extLst>
                <a:ext uri="{FF2B5EF4-FFF2-40B4-BE49-F238E27FC236}">
                  <a16:creationId xmlns:a16="http://schemas.microsoft.com/office/drawing/2014/main" id="{13A8BEFF-2F57-DB18-C182-FAAEFA807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39287" y="2036517"/>
              <a:ext cx="963578" cy="956118"/>
            </a:xfrm>
            <a:prstGeom prst="rect">
              <a:avLst/>
            </a:prstGeom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B7571806-F83B-72FE-0F7F-1AB1B665D4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84210" y="1273223"/>
              <a:ext cx="726333" cy="8879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ediapipe (1) - Mediapipe 이해 및 Object detection 예제 — da2so">
              <a:extLst>
                <a:ext uri="{FF2B5EF4-FFF2-40B4-BE49-F238E27FC236}">
                  <a16:creationId xmlns:a16="http://schemas.microsoft.com/office/drawing/2014/main" id="{17050462-529E-B499-2F98-7BBED4C31A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8305" y="1115303"/>
              <a:ext cx="1256283" cy="12465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A91C59B1-B3BB-05E2-5AAD-7118CCB38402}"/>
                </a:ext>
              </a:extLst>
            </p:cNvPr>
            <p:cNvSpPr/>
            <p:nvPr/>
          </p:nvSpPr>
          <p:spPr>
            <a:xfrm>
              <a:off x="4078300" y="259177"/>
              <a:ext cx="1102618" cy="39055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b="1" dirty="0">
                  <a:solidFill>
                    <a:schemeClr val="tx1"/>
                  </a:solidFill>
                </a:rPr>
                <a:t>Local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pic>
          <p:nvPicPr>
            <p:cNvPr id="1034" name="Picture 10" descr="웹캠 - 무료 과학 기술개 아이콘">
              <a:extLst>
                <a:ext uri="{FF2B5EF4-FFF2-40B4-BE49-F238E27FC236}">
                  <a16:creationId xmlns:a16="http://schemas.microsoft.com/office/drawing/2014/main" id="{6D83DFE7-C35F-9881-D5BB-3AE434486C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5603" y="2158708"/>
              <a:ext cx="718371" cy="7128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7FCC3A3E-281D-F95A-AF2A-C9E4A6B6267E}"/>
                </a:ext>
              </a:extLst>
            </p:cNvPr>
            <p:cNvCxnSpPr>
              <a:cxnSpLocks/>
            </p:cNvCxnSpPr>
            <p:nvPr/>
          </p:nvCxnSpPr>
          <p:spPr>
            <a:xfrm>
              <a:off x="4565596" y="1738582"/>
              <a:ext cx="1052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1038" name="Picture 14" descr="Tensorflow 로고 - 소셜 미디어 및 로고 아이콘">
              <a:extLst>
                <a:ext uri="{FF2B5EF4-FFF2-40B4-BE49-F238E27FC236}">
                  <a16:creationId xmlns:a16="http://schemas.microsoft.com/office/drawing/2014/main" id="{06294D3B-78BC-D8CC-54F7-A51BFC8416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83170" y="5171432"/>
              <a:ext cx="1423630" cy="7063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53CABB37-58D2-EEC5-EE90-E379D06C6639}"/>
                </a:ext>
              </a:extLst>
            </p:cNvPr>
            <p:cNvSpPr/>
            <p:nvPr/>
          </p:nvSpPr>
          <p:spPr>
            <a:xfrm>
              <a:off x="8054579" y="4805625"/>
              <a:ext cx="934573" cy="39055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LSTM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1C947E58-3A9D-2D04-D34B-AD17AF4CB006}"/>
                </a:ext>
              </a:extLst>
            </p:cNvPr>
            <p:cNvSpPr/>
            <p:nvPr/>
          </p:nvSpPr>
          <p:spPr>
            <a:xfrm>
              <a:off x="7685885" y="4296442"/>
              <a:ext cx="2956354" cy="176934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AE8A17F7-DA51-566B-D570-E70E1E5F6407}"/>
                </a:ext>
              </a:extLst>
            </p:cNvPr>
            <p:cNvSpPr/>
            <p:nvPr/>
          </p:nvSpPr>
          <p:spPr>
            <a:xfrm>
              <a:off x="8989152" y="4009355"/>
              <a:ext cx="1539471" cy="6642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B573B98-E928-3DAC-8D3B-E440E1564BB0}"/>
                </a:ext>
              </a:extLst>
            </p:cNvPr>
            <p:cNvSpPr txBox="1"/>
            <p:nvPr/>
          </p:nvSpPr>
          <p:spPr>
            <a:xfrm>
              <a:off x="4496275" y="1320999"/>
              <a:ext cx="1259738" cy="3861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/>
                <a:t>np.array</a:t>
              </a:r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CAC0E33-A1C2-2B05-1DB2-632550EF2A20}"/>
                </a:ext>
              </a:extLst>
            </p:cNvPr>
            <p:cNvSpPr txBox="1"/>
            <p:nvPr/>
          </p:nvSpPr>
          <p:spPr>
            <a:xfrm>
              <a:off x="5092015" y="908378"/>
              <a:ext cx="2806120" cy="3861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Extract Landmark data</a:t>
              </a:r>
              <a:endParaRPr lang="ko-KR" altLang="en-US" b="1" dirty="0"/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6238CE3-E768-80D9-21D6-29F1183A2D09}"/>
                </a:ext>
              </a:extLst>
            </p:cNvPr>
            <p:cNvGrpSpPr/>
            <p:nvPr/>
          </p:nvGrpSpPr>
          <p:grpSpPr>
            <a:xfrm>
              <a:off x="8402047" y="1377844"/>
              <a:ext cx="1977813" cy="658673"/>
              <a:chOff x="7165642" y="2531056"/>
              <a:chExt cx="1876872" cy="629933"/>
            </a:xfrm>
          </p:grpSpPr>
          <p:pic>
            <p:nvPicPr>
              <p:cNvPr id="1054" name="Picture 30" descr="Numpy">
                <a:extLst>
                  <a:ext uri="{FF2B5EF4-FFF2-40B4-BE49-F238E27FC236}">
                    <a16:creationId xmlns:a16="http://schemas.microsoft.com/office/drawing/2014/main" id="{60CC3FF6-91D2-81CD-9B1E-41388AFFF2C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75292" y="2549056"/>
                <a:ext cx="598545" cy="5985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6" name="Picture 32">
                <a:extLst>
                  <a:ext uri="{FF2B5EF4-FFF2-40B4-BE49-F238E27FC236}">
                    <a16:creationId xmlns:a16="http://schemas.microsoft.com/office/drawing/2014/main" id="{830ED5FF-F3DC-D964-DE89-D571399D7ED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00267" y="2655799"/>
                <a:ext cx="911156" cy="3687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40CD5C47-0726-E048-E3C2-D7ED56D3F3C6}"/>
                  </a:ext>
                </a:extLst>
              </p:cNvPr>
              <p:cNvSpPr/>
              <p:nvPr/>
            </p:nvSpPr>
            <p:spPr>
              <a:xfrm>
                <a:off x="7165642" y="2531056"/>
                <a:ext cx="1876872" cy="629933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3AA61CC-E3F8-46F7-B9BB-BFA2BF25993D}"/>
                </a:ext>
              </a:extLst>
            </p:cNvPr>
            <p:cNvSpPr txBox="1"/>
            <p:nvPr/>
          </p:nvSpPr>
          <p:spPr>
            <a:xfrm>
              <a:off x="8683085" y="928378"/>
              <a:ext cx="1578920" cy="3861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Preprocess</a:t>
              </a:r>
              <a:endParaRPr lang="ko-KR" altLang="en-US" b="1" dirty="0"/>
            </a:p>
          </p:txBody>
        </p: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D8FEB45F-2EED-5DDB-196A-BFED722B370E}"/>
                </a:ext>
              </a:extLst>
            </p:cNvPr>
            <p:cNvCxnSpPr>
              <a:cxnSpLocks/>
            </p:cNvCxnSpPr>
            <p:nvPr/>
          </p:nvCxnSpPr>
          <p:spPr>
            <a:xfrm>
              <a:off x="5261468" y="3059248"/>
              <a:ext cx="0" cy="13463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1058" name="Picture 34">
              <a:extLst>
                <a:ext uri="{FF2B5EF4-FFF2-40B4-BE49-F238E27FC236}">
                  <a16:creationId xmlns:a16="http://schemas.microsoft.com/office/drawing/2014/main" id="{4FDC0E22-F1C6-D9BE-CDD2-F0FF2B18C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5712" y="2581561"/>
              <a:ext cx="604661" cy="5356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2" name="Picture 18">
              <a:extLst>
                <a:ext uri="{FF2B5EF4-FFF2-40B4-BE49-F238E27FC236}">
                  <a16:creationId xmlns:a16="http://schemas.microsoft.com/office/drawing/2014/main" id="{6F1B8EAD-428C-A5E6-D7AC-372939389F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3238" y="4762754"/>
              <a:ext cx="877420" cy="5925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CF7F44BF-0FCF-4AC6-1C15-3DB2D3D258EB}"/>
                </a:ext>
              </a:extLst>
            </p:cNvPr>
            <p:cNvSpPr/>
            <p:nvPr/>
          </p:nvSpPr>
          <p:spPr>
            <a:xfrm>
              <a:off x="3403808" y="4311695"/>
              <a:ext cx="934573" cy="39055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Robot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052" name="직선 화살표 연결선 1051">
              <a:extLst>
                <a:ext uri="{FF2B5EF4-FFF2-40B4-BE49-F238E27FC236}">
                  <a16:creationId xmlns:a16="http://schemas.microsoft.com/office/drawing/2014/main" id="{E7F33EEC-3380-A864-9218-2E62721208F5}"/>
                </a:ext>
              </a:extLst>
            </p:cNvPr>
            <p:cNvCxnSpPr>
              <a:cxnSpLocks/>
            </p:cNvCxnSpPr>
            <p:nvPr/>
          </p:nvCxnSpPr>
          <p:spPr>
            <a:xfrm>
              <a:off x="8872737" y="2036517"/>
              <a:ext cx="0" cy="256577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57" name="직선 화살표 연결선 1056">
              <a:extLst>
                <a:ext uri="{FF2B5EF4-FFF2-40B4-BE49-F238E27FC236}">
                  <a16:creationId xmlns:a16="http://schemas.microsoft.com/office/drawing/2014/main" id="{3C7E73E3-72C9-FEF0-146B-B20AEF4121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34842" y="3184772"/>
              <a:ext cx="0" cy="141751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64" name="TextBox 1063">
              <a:extLst>
                <a:ext uri="{FF2B5EF4-FFF2-40B4-BE49-F238E27FC236}">
                  <a16:creationId xmlns:a16="http://schemas.microsoft.com/office/drawing/2014/main" id="{6DDD2DA2-217A-26F6-7818-650A16643FC5}"/>
                </a:ext>
              </a:extLst>
            </p:cNvPr>
            <p:cNvSpPr txBox="1"/>
            <p:nvPr/>
          </p:nvSpPr>
          <p:spPr>
            <a:xfrm>
              <a:off x="1264492" y="2853555"/>
              <a:ext cx="2385486" cy="3861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Captured motion </a:t>
              </a:r>
              <a:endParaRPr lang="ko-KR" altLang="en-US" b="1" dirty="0"/>
            </a:p>
          </p:txBody>
        </p:sp>
        <p:sp>
          <p:nvSpPr>
            <p:cNvPr id="1066" name="TextBox 1065">
              <a:extLst>
                <a:ext uri="{FF2B5EF4-FFF2-40B4-BE49-F238E27FC236}">
                  <a16:creationId xmlns:a16="http://schemas.microsoft.com/office/drawing/2014/main" id="{93F276E2-BEEE-5CF3-348D-33CE62A71F38}"/>
                </a:ext>
              </a:extLst>
            </p:cNvPr>
            <p:cNvSpPr txBox="1"/>
            <p:nvPr/>
          </p:nvSpPr>
          <p:spPr>
            <a:xfrm>
              <a:off x="4272569" y="2673066"/>
              <a:ext cx="2109226" cy="3861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Send Command</a:t>
              </a:r>
              <a:endParaRPr lang="ko-KR" altLang="en-US" b="1" dirty="0"/>
            </a:p>
          </p:txBody>
        </p:sp>
        <p:cxnSp>
          <p:nvCxnSpPr>
            <p:cNvPr id="1067" name="직선 화살표 연결선 1066">
              <a:extLst>
                <a:ext uri="{FF2B5EF4-FFF2-40B4-BE49-F238E27FC236}">
                  <a16:creationId xmlns:a16="http://schemas.microsoft.com/office/drawing/2014/main" id="{869DB198-15FE-5644-FF92-1CEC93B02F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60658" y="2841850"/>
              <a:ext cx="11771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1073" name="Picture 40">
              <a:extLst>
                <a:ext uri="{FF2B5EF4-FFF2-40B4-BE49-F238E27FC236}">
                  <a16:creationId xmlns:a16="http://schemas.microsoft.com/office/drawing/2014/main" id="{320EBCE1-DDE8-9D97-4DE5-B45655EFC7C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929" b="14914"/>
            <a:stretch/>
          </p:blipFill>
          <p:spPr bwMode="auto">
            <a:xfrm>
              <a:off x="4784597" y="322078"/>
              <a:ext cx="294935" cy="2967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074" name="직선 화살표 연결선 1073">
              <a:extLst>
                <a:ext uri="{FF2B5EF4-FFF2-40B4-BE49-F238E27FC236}">
                  <a16:creationId xmlns:a16="http://schemas.microsoft.com/office/drawing/2014/main" id="{6D2596CB-F5FE-E8D8-8B96-48E9D3869724}"/>
                </a:ext>
              </a:extLst>
            </p:cNvPr>
            <p:cNvCxnSpPr>
              <a:cxnSpLocks/>
            </p:cNvCxnSpPr>
            <p:nvPr/>
          </p:nvCxnSpPr>
          <p:spPr>
            <a:xfrm>
              <a:off x="7151593" y="1752673"/>
              <a:ext cx="1052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75" name="TextBox 1074">
              <a:extLst>
                <a:ext uri="{FF2B5EF4-FFF2-40B4-BE49-F238E27FC236}">
                  <a16:creationId xmlns:a16="http://schemas.microsoft.com/office/drawing/2014/main" id="{CF992C4E-2267-0572-E4A2-352415EED00C}"/>
                </a:ext>
              </a:extLst>
            </p:cNvPr>
            <p:cNvSpPr txBox="1"/>
            <p:nvPr/>
          </p:nvSpPr>
          <p:spPr>
            <a:xfrm>
              <a:off x="7082272" y="1335090"/>
              <a:ext cx="1259738" cy="3861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/>
                <a:t>np.array</a:t>
              </a:r>
              <a:endParaRPr lang="ko-KR" altLang="en-US" b="1" dirty="0"/>
            </a:p>
          </p:txBody>
        </p:sp>
        <p:pic>
          <p:nvPicPr>
            <p:cNvPr id="2" name="Picture 4" descr="Brand assets - Hugging Face">
              <a:extLst>
                <a:ext uri="{FF2B5EF4-FFF2-40B4-BE49-F238E27FC236}">
                  <a16:creationId xmlns:a16="http://schemas.microsoft.com/office/drawing/2014/main" id="{3ECD9258-8FC1-544D-CF09-E72DA469FC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8516" y="4146046"/>
              <a:ext cx="1470107" cy="3908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7B588EB-F424-3154-C9CD-617BEAB1E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 l="6298" t="4814" r="16843"/>
            <a:stretch/>
          </p:blipFill>
          <p:spPr>
            <a:xfrm>
              <a:off x="4320086" y="4737601"/>
              <a:ext cx="1116242" cy="1852377"/>
            </a:xfrm>
            <a:prstGeom prst="rect">
              <a:avLst/>
            </a:prstGeom>
          </p:spPr>
        </p:pic>
        <p:pic>
          <p:nvPicPr>
            <p:cNvPr id="10" name="Picture 24" descr="블루투스 로고 - 소셜 미디어 및 로고 아이콘">
              <a:extLst>
                <a:ext uri="{FF2B5EF4-FFF2-40B4-BE49-F238E27FC236}">
                  <a16:creationId xmlns:a16="http://schemas.microsoft.com/office/drawing/2014/main" id="{A7222C39-8A78-3D81-FA55-19A03CF809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53000" y="3577598"/>
              <a:ext cx="565229" cy="560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92998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95</Words>
  <Application>Microsoft Office PowerPoint</Application>
  <PresentationFormat>와이드스크린</PresentationFormat>
  <Paragraphs>34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Microsoft GothicNeo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jiyoon heo</dc:creator>
  <cp:lastModifiedBy>jiyoon heo</cp:lastModifiedBy>
  <cp:revision>12</cp:revision>
  <dcterms:created xsi:type="dcterms:W3CDTF">2025-01-20T07:44:36Z</dcterms:created>
  <dcterms:modified xsi:type="dcterms:W3CDTF">2025-01-20T14:20:25Z</dcterms:modified>
</cp:coreProperties>
</file>

<file path=docProps/thumbnail.jpeg>
</file>